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</p:sldMasterIdLst>
  <p:sldIdLst>
    <p:sldId id="276" r:id="rId2"/>
    <p:sldId id="278" r:id="rId3"/>
    <p:sldId id="291" r:id="rId4"/>
    <p:sldId id="313" r:id="rId5"/>
    <p:sldId id="312" r:id="rId6"/>
    <p:sldId id="296" r:id="rId7"/>
    <p:sldId id="280" r:id="rId8"/>
    <p:sldId id="307" r:id="rId9"/>
    <p:sldId id="284" r:id="rId10"/>
    <p:sldId id="309" r:id="rId11"/>
    <p:sldId id="290" r:id="rId12"/>
    <p:sldId id="281" r:id="rId13"/>
    <p:sldId id="292" r:id="rId14"/>
    <p:sldId id="304" r:id="rId15"/>
    <p:sldId id="282" r:id="rId16"/>
    <p:sldId id="283" r:id="rId17"/>
    <p:sldId id="285" r:id="rId18"/>
    <p:sldId id="286" r:id="rId19"/>
    <p:sldId id="306" r:id="rId20"/>
    <p:sldId id="287" r:id="rId21"/>
    <p:sldId id="288" r:id="rId22"/>
    <p:sldId id="293" r:id="rId23"/>
    <p:sldId id="294" r:id="rId24"/>
    <p:sldId id="295" r:id="rId25"/>
    <p:sldId id="311" r:id="rId26"/>
    <p:sldId id="300" r:id="rId27"/>
    <p:sldId id="298" r:id="rId28"/>
    <p:sldId id="299" r:id="rId29"/>
    <p:sldId id="301" r:id="rId30"/>
    <p:sldId id="302" r:id="rId31"/>
    <p:sldId id="308" r:id="rId32"/>
    <p:sldId id="297" r:id="rId33"/>
    <p:sldId id="289" r:id="rId34"/>
    <p:sldId id="310" r:id="rId35"/>
    <p:sldId id="27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8"/>
    <p:restoredTop sz="94745"/>
  </p:normalViewPr>
  <p:slideViewPr>
    <p:cSldViewPr snapToGrid="0" snapToObjects="1">
      <p:cViewPr varScale="1">
        <p:scale>
          <a:sx n="102" d="100"/>
          <a:sy n="102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21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63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27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238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53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40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61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18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16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5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11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383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06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709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84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03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1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870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ebestdevs.com.br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quarkus.io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biopedrosa1980/poc-quarkus.git" TargetMode="External"/><Relationship Id="rId2" Type="http://schemas.openxmlformats.org/officeDocument/2006/relationships/hyperlink" Target="https://github.com/fabiopedrosa1980/poc-quarkus/tree/apresentaca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Sobre mim</a:t>
            </a:r>
            <a:br>
              <a:rPr lang="pt-BR" dirty="0"/>
            </a:br>
            <a:r>
              <a:rPr lang="pt-BR" dirty="0"/>
              <a:t>{{ Fabio Pedrosa }}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Desenvolvedor </a:t>
            </a:r>
            <a:r>
              <a:rPr lang="pt-BR" dirty="0" err="1"/>
              <a:t>Fullstack</a:t>
            </a:r>
            <a:r>
              <a:rPr lang="pt-BR" dirty="0"/>
              <a:t> 20 anos de experiência</a:t>
            </a:r>
          </a:p>
          <a:p>
            <a:endParaRPr lang="pt-BR" dirty="0"/>
          </a:p>
          <a:p>
            <a:r>
              <a:rPr lang="pt-BR" dirty="0"/>
              <a:t>Fundador do site </a:t>
            </a:r>
            <a:r>
              <a:rPr lang="pt-BR" dirty="0">
                <a:hlinkClick r:id="rId2"/>
              </a:rPr>
              <a:t>https://www.thebestdevs.com.br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Email</a:t>
            </a:r>
            <a:r>
              <a:rPr lang="pt-BR" dirty="0"/>
              <a:t>: </a:t>
            </a:r>
            <a:r>
              <a:rPr lang="pt-BR" dirty="0" err="1"/>
              <a:t>bito.pedrosa@gmail.com</a:t>
            </a:r>
            <a:endParaRPr lang="pt-BR" dirty="0"/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2045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50133-42AF-C443-BC82-26156D62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VERSÕES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B0C9DB-359E-A942-8659-1676BF2A6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&lt;= 1.3.0 Java 8 default</a:t>
            </a:r>
          </a:p>
          <a:p>
            <a:r>
              <a:rPr lang="pt-BR" dirty="0"/>
              <a:t>&gt;= 1.3.1 Java 11 default</a:t>
            </a:r>
          </a:p>
          <a:p>
            <a:r>
              <a:rPr lang="pt-BR" dirty="0"/>
              <a:t>1.4 Java 8 foi </a:t>
            </a:r>
            <a:r>
              <a:rPr lang="pt-BR" dirty="0" err="1"/>
              <a:t>deprecated</a:t>
            </a:r>
            <a:endParaRPr lang="pt-BR" dirty="0"/>
          </a:p>
          <a:p>
            <a:r>
              <a:rPr lang="pt-BR" dirty="0"/>
              <a:t>1.5.0 Versão atual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8C4E809-8084-B84F-BF57-8EECC19B78B0}"/>
              </a:ext>
            </a:extLst>
          </p:cNvPr>
          <p:cNvSpPr txBox="1"/>
          <p:nvPr/>
        </p:nvSpPr>
        <p:spPr>
          <a:xfrm>
            <a:off x="4233797" y="284340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4243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50133-42AF-C443-BC82-26156D62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Fique de olho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B1D7468D-ED60-9746-87C6-1814496D7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5595" y="2057401"/>
            <a:ext cx="7770834" cy="4096011"/>
          </a:xfrm>
        </p:spPr>
      </p:pic>
    </p:spTree>
    <p:extLst>
      <p:ext uri="{BB962C8B-B14F-4D97-AF65-F5344CB8AC3E}">
        <p14:creationId xmlns:p14="http://schemas.microsoft.com/office/powerpoint/2010/main" val="3576826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50133-42AF-C443-BC82-26156D62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COMPARATIVOS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54C7200-44DC-7549-9C77-51557E0C1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57401"/>
            <a:ext cx="12100142" cy="4563532"/>
          </a:xfrm>
        </p:spPr>
      </p:pic>
    </p:spTree>
    <p:extLst>
      <p:ext uri="{BB962C8B-B14F-4D97-AF65-F5344CB8AC3E}">
        <p14:creationId xmlns:p14="http://schemas.microsoft.com/office/powerpoint/2010/main" val="1387289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50133-42AF-C443-BC82-26156D62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Pontos interessantes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478889-F984-F640-8FE2-706D5F531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Não precisa de </a:t>
            </a:r>
            <a:r>
              <a:rPr lang="pt-BR" dirty="0" err="1"/>
              <a:t>restart</a:t>
            </a:r>
            <a:r>
              <a:rPr lang="pt-BR" dirty="0"/>
              <a:t> do container Live </a:t>
            </a:r>
            <a:r>
              <a:rPr lang="pt-BR" dirty="0" err="1"/>
              <a:t>Reload</a:t>
            </a:r>
            <a:r>
              <a:rPr lang="pt-BR" dirty="0"/>
              <a:t> [</a:t>
            </a:r>
            <a:r>
              <a:rPr lang="pt-BR" dirty="0" err="1"/>
              <a:t>mvn</a:t>
            </a:r>
            <a:r>
              <a:rPr lang="pt-BR" dirty="0"/>
              <a:t> </a:t>
            </a:r>
            <a:r>
              <a:rPr lang="pt-BR" dirty="0" err="1"/>
              <a:t>quarkus:dev</a:t>
            </a:r>
            <a:r>
              <a:rPr lang="pt-BR" dirty="0"/>
              <a:t>].</a:t>
            </a:r>
          </a:p>
          <a:p>
            <a:r>
              <a:rPr lang="pt-BR" dirty="0"/>
              <a:t>Poliglota (Java, </a:t>
            </a:r>
            <a:r>
              <a:rPr lang="pt-BR" dirty="0" err="1"/>
              <a:t>Kotlin</a:t>
            </a:r>
            <a:r>
              <a:rPr lang="pt-BR" dirty="0"/>
              <a:t>, Scala).</a:t>
            </a:r>
          </a:p>
          <a:p>
            <a:r>
              <a:rPr lang="pt-BR" dirty="0"/>
              <a:t>Aplicações com baixo consumo de memória até 10x menos.</a:t>
            </a:r>
          </a:p>
          <a:p>
            <a:r>
              <a:rPr lang="pt-BR" dirty="0"/>
              <a:t>Start extremamente rápido, abaixo de 0,1 segundos em executáveis nativos gerados pela </a:t>
            </a:r>
            <a:r>
              <a:rPr lang="pt-BR" dirty="0" err="1"/>
              <a:t>GraalVM</a:t>
            </a:r>
            <a:r>
              <a:rPr lang="pt-BR" dirty="0"/>
              <a:t>.</a:t>
            </a:r>
          </a:p>
          <a:p>
            <a:r>
              <a:rPr lang="pt-BR" dirty="0"/>
              <a:t>Tamanho de </a:t>
            </a:r>
            <a:r>
              <a:rPr lang="pt-BR" dirty="0" err="1"/>
              <a:t>app</a:t>
            </a:r>
            <a:r>
              <a:rPr lang="pt-BR" dirty="0"/>
              <a:t> menor que os concorrentes.</a:t>
            </a:r>
          </a:p>
          <a:p>
            <a:r>
              <a:rPr lang="pt-BR" dirty="0"/>
              <a:t>Reativo e Imperativo juntos.</a:t>
            </a:r>
          </a:p>
        </p:txBody>
      </p:sp>
    </p:spTree>
    <p:extLst>
      <p:ext uri="{BB962C8B-B14F-4D97-AF65-F5344CB8AC3E}">
        <p14:creationId xmlns:p14="http://schemas.microsoft.com/office/powerpoint/2010/main" val="388046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50133-42AF-C443-BC82-26156D62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IMPERATIVO E REATIVO JUNTOS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C6B635C-3878-1D4A-892F-CEAAEBF8C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123" y="1968457"/>
            <a:ext cx="10003077" cy="4889543"/>
          </a:xfrm>
        </p:spPr>
      </p:pic>
    </p:spTree>
    <p:extLst>
      <p:ext uri="{BB962C8B-B14F-4D97-AF65-F5344CB8AC3E}">
        <p14:creationId xmlns:p14="http://schemas.microsoft.com/office/powerpoint/2010/main" val="1793277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50133-42AF-C443-BC82-26156D62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Dezenas de Extensões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478889-F984-F640-8FE2-706D5F531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WEB (</a:t>
            </a:r>
            <a:r>
              <a:rPr lang="pt-BR" b="1" dirty="0" err="1"/>
              <a:t>RESTEasy</a:t>
            </a:r>
            <a:r>
              <a:rPr lang="pt-BR" b="1" dirty="0"/>
              <a:t> JAX-RS, </a:t>
            </a:r>
            <a:r>
              <a:rPr lang="pt-BR" b="1" dirty="0" err="1"/>
              <a:t>RESTEasy</a:t>
            </a:r>
            <a:r>
              <a:rPr lang="pt-BR" b="1" dirty="0"/>
              <a:t> JSON-B ...</a:t>
            </a:r>
            <a:r>
              <a:rPr lang="pt-BR" dirty="0"/>
              <a:t>).</a:t>
            </a:r>
          </a:p>
          <a:p>
            <a:r>
              <a:rPr lang="pt-BR" dirty="0"/>
              <a:t>Data (</a:t>
            </a:r>
            <a:r>
              <a:rPr lang="pt-BR" b="1" dirty="0" err="1"/>
              <a:t>Hibernate</a:t>
            </a:r>
            <a:r>
              <a:rPr lang="pt-BR" b="1" dirty="0"/>
              <a:t> ORM </a:t>
            </a:r>
            <a:r>
              <a:rPr lang="pt-BR" b="1" dirty="0" err="1"/>
              <a:t>with</a:t>
            </a:r>
            <a:r>
              <a:rPr lang="pt-BR" b="1" dirty="0"/>
              <a:t> </a:t>
            </a:r>
            <a:r>
              <a:rPr lang="pt-BR" b="1" dirty="0" err="1"/>
              <a:t>Panache</a:t>
            </a:r>
            <a:r>
              <a:rPr lang="pt-BR" b="1" dirty="0"/>
              <a:t>, JDBC Driver – </a:t>
            </a:r>
            <a:r>
              <a:rPr lang="pt-BR" b="1" dirty="0" err="1"/>
              <a:t>PostgreSQL</a:t>
            </a:r>
            <a:r>
              <a:rPr lang="pt-BR" b="1" dirty="0"/>
              <a:t>, </a:t>
            </a:r>
            <a:r>
              <a:rPr lang="pt-BR" b="1" dirty="0" err="1"/>
              <a:t>MariaDB</a:t>
            </a:r>
            <a:r>
              <a:rPr lang="pt-BR" b="1" dirty="0"/>
              <a:t> MySQL, Microsoft SQL Server, H2, </a:t>
            </a:r>
            <a:r>
              <a:rPr lang="pt-BR" b="1" dirty="0" err="1"/>
              <a:t>Hibernate</a:t>
            </a:r>
            <a:r>
              <a:rPr lang="pt-BR" b="1" dirty="0"/>
              <a:t> </a:t>
            </a:r>
            <a:r>
              <a:rPr lang="pt-BR" b="1" dirty="0" err="1"/>
              <a:t>Validator</a:t>
            </a:r>
            <a:r>
              <a:rPr lang="pt-BR" b="1" dirty="0"/>
              <a:t>, </a:t>
            </a:r>
            <a:r>
              <a:rPr lang="pt-BR" b="1" dirty="0" err="1"/>
              <a:t>MongoDB</a:t>
            </a:r>
            <a:r>
              <a:rPr lang="pt-BR" b="1" dirty="0"/>
              <a:t> </a:t>
            </a:r>
            <a:r>
              <a:rPr lang="pt-BR" dirty="0"/>
              <a:t>...).</a:t>
            </a:r>
          </a:p>
          <a:p>
            <a:r>
              <a:rPr lang="pt-BR" dirty="0" err="1"/>
              <a:t>Messaging</a:t>
            </a:r>
            <a:r>
              <a:rPr lang="pt-BR" dirty="0"/>
              <a:t> (</a:t>
            </a:r>
            <a:r>
              <a:rPr lang="pt-BR" b="1" dirty="0" err="1"/>
              <a:t>SmallRye</a:t>
            </a:r>
            <a:r>
              <a:rPr lang="pt-BR" b="1" dirty="0"/>
              <a:t> </a:t>
            </a:r>
            <a:r>
              <a:rPr lang="pt-BR" b="1" dirty="0" err="1"/>
              <a:t>Reactive</a:t>
            </a:r>
            <a:r>
              <a:rPr lang="pt-BR" b="1" dirty="0"/>
              <a:t> </a:t>
            </a:r>
            <a:r>
              <a:rPr lang="pt-BR" b="1" dirty="0" err="1"/>
              <a:t>Messaging</a:t>
            </a:r>
            <a:r>
              <a:rPr lang="pt-BR" b="1" dirty="0"/>
              <a:t>, </a:t>
            </a:r>
            <a:r>
              <a:rPr lang="pt-BR" b="1" dirty="0" err="1"/>
              <a:t>SmallRye</a:t>
            </a:r>
            <a:r>
              <a:rPr lang="pt-BR" b="1" dirty="0"/>
              <a:t> </a:t>
            </a:r>
            <a:r>
              <a:rPr lang="pt-BR" b="1" dirty="0" err="1"/>
              <a:t>Reactive</a:t>
            </a:r>
            <a:r>
              <a:rPr lang="pt-BR" b="1" dirty="0"/>
              <a:t> </a:t>
            </a:r>
            <a:r>
              <a:rPr lang="pt-BR" b="1" dirty="0" err="1"/>
              <a:t>Messaging</a:t>
            </a:r>
            <a:r>
              <a:rPr lang="pt-BR" b="1" dirty="0"/>
              <a:t> - Kafka </a:t>
            </a:r>
            <a:r>
              <a:rPr lang="pt-BR" b="1" dirty="0" err="1"/>
              <a:t>Connector</a:t>
            </a:r>
            <a:r>
              <a:rPr lang="pt-BR" dirty="0"/>
              <a:t>).</a:t>
            </a:r>
          </a:p>
          <a:p>
            <a:r>
              <a:rPr lang="pt-BR" dirty="0"/>
              <a:t>Core (</a:t>
            </a:r>
            <a:r>
              <a:rPr lang="pt-BR" b="1" dirty="0"/>
              <a:t>YAML </a:t>
            </a:r>
            <a:r>
              <a:rPr lang="pt-BR" b="1" dirty="0" err="1"/>
              <a:t>Configuration</a:t>
            </a:r>
            <a:r>
              <a:rPr lang="pt-BR" b="1" dirty="0"/>
              <a:t>, </a:t>
            </a:r>
            <a:r>
              <a:rPr lang="pt-BR" b="1" dirty="0" err="1"/>
              <a:t>Logging</a:t>
            </a:r>
            <a:r>
              <a:rPr lang="pt-BR" b="1" dirty="0"/>
              <a:t> JSON, </a:t>
            </a:r>
            <a:r>
              <a:rPr lang="pt-BR" b="1" dirty="0" err="1"/>
              <a:t>Logging</a:t>
            </a:r>
            <a:r>
              <a:rPr lang="pt-BR" b="1" dirty="0"/>
              <a:t> GELF, </a:t>
            </a:r>
            <a:r>
              <a:rPr lang="pt-BR" b="1" dirty="0" err="1"/>
              <a:t>Logging</a:t>
            </a:r>
            <a:r>
              <a:rPr lang="pt-BR" b="1" dirty="0"/>
              <a:t> </a:t>
            </a:r>
            <a:r>
              <a:rPr lang="pt-BR" b="1" dirty="0" err="1"/>
              <a:t>Sentry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1689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50133-42AF-C443-BC82-26156D62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Extensões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478889-F984-F640-8FE2-706D5F531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Reactive</a:t>
            </a:r>
            <a:r>
              <a:rPr lang="pt-BR" dirty="0"/>
              <a:t> (</a:t>
            </a:r>
            <a:r>
              <a:rPr lang="pt-BR" b="1" dirty="0"/>
              <a:t>Eclipse </a:t>
            </a:r>
            <a:r>
              <a:rPr lang="pt-BR" b="1" dirty="0" err="1"/>
              <a:t>Vert.x</a:t>
            </a:r>
            <a:r>
              <a:rPr lang="pt-BR" b="1" dirty="0"/>
              <a:t>, </a:t>
            </a:r>
            <a:r>
              <a:rPr lang="pt-BR" b="1" dirty="0" err="1"/>
              <a:t>Reactive</a:t>
            </a:r>
            <a:r>
              <a:rPr lang="pt-BR" b="1" dirty="0"/>
              <a:t> MySQL, </a:t>
            </a:r>
            <a:r>
              <a:rPr lang="pt-BR" b="1" dirty="0" err="1"/>
              <a:t>Reactive</a:t>
            </a:r>
            <a:r>
              <a:rPr lang="pt-BR" b="1" dirty="0"/>
              <a:t> </a:t>
            </a:r>
            <a:r>
              <a:rPr lang="pt-BR" b="1" dirty="0" err="1"/>
              <a:t>PostgreSQL</a:t>
            </a:r>
            <a:r>
              <a:rPr lang="pt-BR" dirty="0"/>
              <a:t>).</a:t>
            </a:r>
          </a:p>
          <a:p>
            <a:r>
              <a:rPr lang="pt-BR" dirty="0" err="1"/>
              <a:t>Cloud</a:t>
            </a:r>
            <a:r>
              <a:rPr lang="pt-BR" dirty="0"/>
              <a:t> (</a:t>
            </a:r>
            <a:r>
              <a:rPr lang="pt-BR" b="1" dirty="0" err="1"/>
              <a:t>Kubernetes</a:t>
            </a:r>
            <a:r>
              <a:rPr lang="pt-BR" b="1" dirty="0"/>
              <a:t>, AWS Lambda ...</a:t>
            </a:r>
            <a:r>
              <a:rPr lang="pt-BR" dirty="0"/>
              <a:t>).</a:t>
            </a:r>
          </a:p>
          <a:p>
            <a:r>
              <a:rPr lang="pt-BR" dirty="0" err="1"/>
              <a:t>Observability</a:t>
            </a:r>
            <a:r>
              <a:rPr lang="pt-BR" dirty="0"/>
              <a:t> (</a:t>
            </a:r>
            <a:r>
              <a:rPr lang="pt-BR" b="1" dirty="0" err="1"/>
              <a:t>SmallRye</a:t>
            </a:r>
            <a:r>
              <a:rPr lang="pt-BR" b="1" dirty="0"/>
              <a:t> </a:t>
            </a:r>
            <a:r>
              <a:rPr lang="pt-BR" b="1" dirty="0" err="1"/>
              <a:t>Metrics</a:t>
            </a:r>
            <a:r>
              <a:rPr lang="pt-BR" b="1" dirty="0"/>
              <a:t>, </a:t>
            </a:r>
            <a:r>
              <a:rPr lang="pt-BR" b="1" dirty="0" err="1"/>
              <a:t>SmallRye</a:t>
            </a:r>
            <a:r>
              <a:rPr lang="pt-BR" b="1" dirty="0"/>
              <a:t> </a:t>
            </a:r>
            <a:r>
              <a:rPr lang="pt-BR" b="1" dirty="0" err="1"/>
              <a:t>OpenTracing</a:t>
            </a:r>
            <a:r>
              <a:rPr lang="pt-BR" dirty="0"/>
              <a:t>).</a:t>
            </a:r>
          </a:p>
          <a:p>
            <a:r>
              <a:rPr lang="pt-BR" dirty="0"/>
              <a:t>Security (</a:t>
            </a:r>
            <a:r>
              <a:rPr lang="pt-BR" b="1" dirty="0" err="1"/>
              <a:t>OpenID</a:t>
            </a:r>
            <a:r>
              <a:rPr lang="pt-BR" b="1" dirty="0"/>
              <a:t> Connect, </a:t>
            </a:r>
            <a:r>
              <a:rPr lang="pt-BR" b="1" dirty="0" err="1"/>
              <a:t>SmallRye</a:t>
            </a:r>
            <a:r>
              <a:rPr lang="pt-BR" b="1" dirty="0"/>
              <a:t> JWT</a:t>
            </a:r>
            <a:r>
              <a:rPr lang="pt-BR" dirty="0"/>
              <a:t>, </a:t>
            </a:r>
            <a:r>
              <a:rPr lang="pt-BR" b="1" dirty="0" err="1"/>
              <a:t>Elytron</a:t>
            </a:r>
            <a:r>
              <a:rPr lang="pt-BR" b="1" dirty="0"/>
              <a:t> Security </a:t>
            </a:r>
            <a:r>
              <a:rPr lang="pt-BR" b="1" dirty="0" err="1"/>
              <a:t>OAuth</a:t>
            </a:r>
            <a:r>
              <a:rPr lang="pt-BR" b="1" dirty="0"/>
              <a:t> 2.0 ...</a:t>
            </a:r>
            <a:r>
              <a:rPr lang="pt-BR" dirty="0"/>
              <a:t>).</a:t>
            </a:r>
          </a:p>
          <a:p>
            <a:r>
              <a:rPr lang="pt-BR" dirty="0" err="1"/>
              <a:t>Integration</a:t>
            </a:r>
            <a:r>
              <a:rPr lang="pt-BR" dirty="0"/>
              <a:t> (</a:t>
            </a:r>
            <a:r>
              <a:rPr lang="pt-BR" b="1" dirty="0" err="1"/>
              <a:t>Camel</a:t>
            </a:r>
            <a:r>
              <a:rPr lang="pt-BR" b="1" dirty="0"/>
              <a:t> </a:t>
            </a:r>
            <a:r>
              <a:rPr lang="pt-BR" b="1" dirty="0" err="1"/>
              <a:t>Quarkus</a:t>
            </a:r>
            <a:r>
              <a:rPr lang="pt-BR" b="1" dirty="0"/>
              <a:t> Core ... 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9802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50133-42AF-C443-BC82-26156D62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pouco de código</a:t>
            </a:r>
          </a:p>
        </p:txBody>
      </p:sp>
      <p:pic>
        <p:nvPicPr>
          <p:cNvPr id="15" name="Espaço Reservado para Conteúdo 14">
            <a:extLst>
              <a:ext uri="{FF2B5EF4-FFF2-40B4-BE49-F238E27FC236}">
                <a16:creationId xmlns:a16="http://schemas.microsoft.com/office/drawing/2014/main" id="{B2B306EC-C8FF-6940-BF0F-1DC8D3393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632" y="2193925"/>
            <a:ext cx="9955567" cy="4024313"/>
          </a:xfrm>
        </p:spPr>
      </p:pic>
    </p:spTree>
    <p:extLst>
      <p:ext uri="{BB962C8B-B14F-4D97-AF65-F5344CB8AC3E}">
        <p14:creationId xmlns:p14="http://schemas.microsoft.com/office/powerpoint/2010/main" val="3909625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50133-42AF-C443-BC82-26156D62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cdi</a:t>
            </a:r>
            <a:endParaRPr lang="pt-BR" dirty="0"/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20EFD942-3D48-4444-B349-EE2EF589A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850" y="2402681"/>
            <a:ext cx="10547350" cy="3606800"/>
          </a:xfrm>
        </p:spPr>
      </p:pic>
    </p:spTree>
    <p:extLst>
      <p:ext uri="{BB962C8B-B14F-4D97-AF65-F5344CB8AC3E}">
        <p14:creationId xmlns:p14="http://schemas.microsoft.com/office/powerpoint/2010/main" val="2259256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50133-42AF-C443-BC82-26156D62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Injeção de Dependência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CD4FD7A9-4D28-C14D-A3F5-B1AF9AD68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3749" y="2193925"/>
            <a:ext cx="9807878" cy="4664075"/>
          </a:xfrm>
        </p:spPr>
      </p:pic>
    </p:spTree>
    <p:extLst>
      <p:ext uri="{BB962C8B-B14F-4D97-AF65-F5344CB8AC3E}">
        <p14:creationId xmlns:p14="http://schemas.microsoft.com/office/powerpoint/2010/main" val="1645069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Quarkus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51275DE7-1C57-6B41-B65D-F8E6265B3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706" y="2193925"/>
            <a:ext cx="10203493" cy="4024313"/>
          </a:xfrm>
        </p:spPr>
      </p:pic>
    </p:spTree>
    <p:extLst>
      <p:ext uri="{BB962C8B-B14F-4D97-AF65-F5344CB8AC3E}">
        <p14:creationId xmlns:p14="http://schemas.microsoft.com/office/powerpoint/2010/main" val="4187226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50133-42AF-C443-BC82-26156D62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 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3120F9B-11B4-294A-A417-15406B73F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8489" y="2193925"/>
            <a:ext cx="9827712" cy="4520026"/>
          </a:xfrm>
        </p:spPr>
      </p:pic>
    </p:spTree>
    <p:extLst>
      <p:ext uri="{BB962C8B-B14F-4D97-AF65-F5344CB8AC3E}">
        <p14:creationId xmlns:p14="http://schemas.microsoft.com/office/powerpoint/2010/main" val="2843303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50133-42AF-C443-BC82-26156D62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comandos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348D3C-5A00-354C-A338-207AFC036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mvn</a:t>
            </a:r>
            <a:r>
              <a:rPr lang="pt-BR" dirty="0"/>
              <a:t> compile </a:t>
            </a:r>
            <a:r>
              <a:rPr lang="pt-BR" dirty="0" err="1"/>
              <a:t>quarkus:dev</a:t>
            </a:r>
            <a:r>
              <a:rPr lang="pt-BR" dirty="0"/>
              <a:t> [Roda aplicação em </a:t>
            </a:r>
            <a:r>
              <a:rPr lang="pt-BR" dirty="0" err="1"/>
              <a:t>dev</a:t>
            </a:r>
            <a:r>
              <a:rPr lang="pt-BR" dirty="0"/>
              <a:t>]</a:t>
            </a:r>
          </a:p>
          <a:p>
            <a:r>
              <a:rPr lang="pt-BR" dirty="0" err="1"/>
              <a:t>mvn</a:t>
            </a:r>
            <a:r>
              <a:rPr lang="pt-BR" dirty="0"/>
              <a:t> </a:t>
            </a:r>
            <a:r>
              <a:rPr lang="pt-BR" dirty="0" err="1"/>
              <a:t>test</a:t>
            </a:r>
            <a:r>
              <a:rPr lang="pt-BR" dirty="0"/>
              <a:t> [Executa os testes]</a:t>
            </a:r>
          </a:p>
          <a:p>
            <a:r>
              <a:rPr lang="pt-BR" dirty="0" err="1"/>
              <a:t>mvn</a:t>
            </a:r>
            <a:r>
              <a:rPr lang="pt-BR" dirty="0"/>
              <a:t> </a:t>
            </a:r>
            <a:r>
              <a:rPr lang="pt-BR" dirty="0" err="1"/>
              <a:t>package</a:t>
            </a:r>
            <a:r>
              <a:rPr lang="pt-BR" dirty="0"/>
              <a:t> [Gerando o </a:t>
            </a:r>
            <a:r>
              <a:rPr lang="pt-BR" dirty="0" err="1"/>
              <a:t>jar</a:t>
            </a:r>
            <a:r>
              <a:rPr lang="pt-BR" dirty="0"/>
              <a:t>]</a:t>
            </a:r>
          </a:p>
          <a:p>
            <a:r>
              <a:rPr lang="pt-BR" dirty="0" err="1"/>
              <a:t>mvn</a:t>
            </a:r>
            <a:r>
              <a:rPr lang="pt-BR" dirty="0"/>
              <a:t> </a:t>
            </a:r>
            <a:r>
              <a:rPr lang="pt-BR" dirty="0" err="1"/>
              <a:t>package</a:t>
            </a:r>
            <a:r>
              <a:rPr lang="pt-BR" dirty="0"/>
              <a:t> –</a:t>
            </a:r>
            <a:r>
              <a:rPr lang="pt-BR" dirty="0" err="1"/>
              <a:t>Pnative</a:t>
            </a:r>
            <a:r>
              <a:rPr lang="pt-BR" dirty="0"/>
              <a:t> -</a:t>
            </a:r>
            <a:r>
              <a:rPr lang="pt-BR" dirty="0" err="1"/>
              <a:t>DskipTests</a:t>
            </a:r>
            <a:r>
              <a:rPr lang="pt-BR" dirty="0"/>
              <a:t> [Gera </a:t>
            </a:r>
            <a:r>
              <a:rPr lang="pt-BR" dirty="0" err="1"/>
              <a:t>excutável</a:t>
            </a:r>
            <a:r>
              <a:rPr lang="pt-BR" dirty="0"/>
              <a:t> nativo]</a:t>
            </a:r>
          </a:p>
          <a:p>
            <a:r>
              <a:rPr lang="pt-BR" dirty="0" err="1"/>
              <a:t>mvn</a:t>
            </a:r>
            <a:r>
              <a:rPr lang="pt-BR" dirty="0"/>
              <a:t> </a:t>
            </a:r>
            <a:r>
              <a:rPr lang="pt-BR" dirty="0" err="1"/>
              <a:t>quarkus:list-extensions</a:t>
            </a:r>
            <a:r>
              <a:rPr lang="pt-BR" dirty="0"/>
              <a:t> [Lista todas extensões existentes]</a:t>
            </a:r>
          </a:p>
          <a:p>
            <a:r>
              <a:rPr lang="pt-BR" dirty="0" err="1"/>
              <a:t>mvn</a:t>
            </a:r>
            <a:r>
              <a:rPr lang="pt-BR" dirty="0"/>
              <a:t> </a:t>
            </a:r>
            <a:r>
              <a:rPr lang="pt-BR" dirty="0" err="1"/>
              <a:t>quarkus:add-extension</a:t>
            </a:r>
            <a:r>
              <a:rPr lang="pt-BR" dirty="0"/>
              <a:t> -</a:t>
            </a:r>
            <a:r>
              <a:rPr lang="pt-BR" dirty="0" err="1"/>
              <a:t>Dextensions</a:t>
            </a:r>
            <a:r>
              <a:rPr lang="pt-BR" dirty="0"/>
              <a:t>="</a:t>
            </a:r>
            <a:r>
              <a:rPr lang="pt-BR" dirty="0" err="1"/>
              <a:t>hibernate-validator</a:t>
            </a:r>
            <a:r>
              <a:rPr lang="pt-BR" dirty="0"/>
              <a:t>” </a:t>
            </a:r>
          </a:p>
          <a:p>
            <a:pPr marL="0" indent="0">
              <a:buNone/>
            </a:pPr>
            <a:r>
              <a:rPr lang="pt-BR" dirty="0"/>
              <a:t>[Adiciona extensão]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335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50133-42AF-C443-BC82-26156D62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Graalvm</a:t>
            </a:r>
            <a:r>
              <a:rPr lang="pt-BR" dirty="0"/>
              <a:t> 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540DB98E-B94D-D24D-8ED1-EADAFEF38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174" y="2193925"/>
            <a:ext cx="9978026" cy="4024313"/>
          </a:xfrm>
        </p:spPr>
      </p:pic>
    </p:spTree>
    <p:extLst>
      <p:ext uri="{BB962C8B-B14F-4D97-AF65-F5344CB8AC3E}">
        <p14:creationId xmlns:p14="http://schemas.microsoft.com/office/powerpoint/2010/main" val="3956411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50133-42AF-C443-BC82-26156D62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Configurando a </a:t>
            </a:r>
            <a:r>
              <a:rPr lang="pt-BR" dirty="0" err="1"/>
              <a:t>Graalvm</a:t>
            </a:r>
            <a:r>
              <a:rPr lang="pt-BR" dirty="0"/>
              <a:t>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CE08B87-48A1-6A4D-BC4A-634F6C66F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118" y="2193925"/>
            <a:ext cx="9765082" cy="4156771"/>
          </a:xfrm>
        </p:spPr>
      </p:pic>
    </p:spTree>
    <p:extLst>
      <p:ext uri="{BB962C8B-B14F-4D97-AF65-F5344CB8AC3E}">
        <p14:creationId xmlns:p14="http://schemas.microsoft.com/office/powerpoint/2010/main" val="1085863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0A0DE-E15D-3849-9721-5D9E6D60C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Imagem nativa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70768B8A-9FDA-254F-89CA-FF766A863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Gerando uma imagem nativa para seu SO</a:t>
            </a:r>
          </a:p>
          <a:p>
            <a:pPr marL="0" indent="0">
              <a:buNone/>
            </a:pPr>
            <a:r>
              <a:rPr lang="pt-BR" dirty="0" err="1"/>
              <a:t>mvn</a:t>
            </a:r>
            <a:r>
              <a:rPr lang="pt-BR" dirty="0"/>
              <a:t> </a:t>
            </a:r>
            <a:r>
              <a:rPr lang="pt-BR" dirty="0" err="1"/>
              <a:t>package</a:t>
            </a:r>
            <a:r>
              <a:rPr lang="pt-BR" dirty="0"/>
              <a:t> –</a:t>
            </a:r>
            <a:r>
              <a:rPr lang="pt-BR" dirty="0" err="1"/>
              <a:t>Pnative</a:t>
            </a:r>
            <a:r>
              <a:rPr lang="pt-BR" dirty="0"/>
              <a:t> –</a:t>
            </a:r>
            <a:r>
              <a:rPr lang="pt-BR" dirty="0" err="1"/>
              <a:t>DskipTests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Gerando uma imagem nativa para o Linux</a:t>
            </a:r>
          </a:p>
          <a:p>
            <a:pPr marL="0" indent="0">
              <a:buNone/>
            </a:pPr>
            <a:r>
              <a:rPr lang="pt-BR" dirty="0" err="1"/>
              <a:t>mvn</a:t>
            </a:r>
            <a:r>
              <a:rPr lang="pt-BR" dirty="0"/>
              <a:t> </a:t>
            </a:r>
            <a:r>
              <a:rPr lang="pt-BR" dirty="0" err="1"/>
              <a:t>package</a:t>
            </a:r>
            <a:r>
              <a:rPr lang="pt-BR" dirty="0"/>
              <a:t> -</a:t>
            </a:r>
            <a:r>
              <a:rPr lang="pt-BR" dirty="0" err="1"/>
              <a:t>Pnative</a:t>
            </a:r>
            <a:r>
              <a:rPr lang="pt-BR" dirty="0"/>
              <a:t> -</a:t>
            </a:r>
            <a:r>
              <a:rPr lang="pt-BR" dirty="0" err="1"/>
              <a:t>Dquarkus.native.container</a:t>
            </a:r>
            <a:r>
              <a:rPr lang="pt-BR" dirty="0"/>
              <a:t>-build=</a:t>
            </a:r>
            <a:r>
              <a:rPr lang="pt-BR" dirty="0" err="1"/>
              <a:t>true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/>
              <a:t>Rodando a </a:t>
            </a:r>
            <a:r>
              <a:rPr lang="pt-BR" dirty="0" err="1"/>
              <a:t>aplicacão</a:t>
            </a:r>
            <a:r>
              <a:rPr lang="pt-BR" dirty="0"/>
              <a:t> nativa</a:t>
            </a:r>
          </a:p>
          <a:p>
            <a:pPr marL="0" indent="0">
              <a:buNone/>
            </a:pPr>
            <a:r>
              <a:rPr lang="pt-BR" dirty="0"/>
              <a:t>./projeto-1.0.0-SNAPSHOT-runner 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4208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32C77-82AC-7549-A167-4B30D844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SPRING boot </a:t>
            </a:r>
            <a:r>
              <a:rPr lang="pt-BR" dirty="0" err="1"/>
              <a:t>x</a:t>
            </a:r>
            <a:r>
              <a:rPr lang="pt-BR" dirty="0"/>
              <a:t> </a:t>
            </a:r>
            <a:r>
              <a:rPr lang="pt-BR" dirty="0" err="1"/>
              <a:t>quarkus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2BB9AB-6D0C-D64F-88E8-46C64CEB1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API de Clientes</a:t>
            </a:r>
          </a:p>
          <a:p>
            <a:endParaRPr lang="pt-BR" dirty="0"/>
          </a:p>
          <a:p>
            <a:r>
              <a:rPr lang="pt-BR" dirty="0" err="1"/>
              <a:t>Crud</a:t>
            </a:r>
            <a:r>
              <a:rPr lang="pt-BR" dirty="0"/>
              <a:t> de Clientes</a:t>
            </a:r>
          </a:p>
          <a:p>
            <a:r>
              <a:rPr lang="pt-BR" dirty="0"/>
              <a:t>ORM</a:t>
            </a:r>
          </a:p>
          <a:p>
            <a:r>
              <a:rPr lang="pt-BR" dirty="0" err="1"/>
              <a:t>Conexao</a:t>
            </a:r>
            <a:r>
              <a:rPr lang="pt-BR" dirty="0"/>
              <a:t> com </a:t>
            </a:r>
            <a:r>
              <a:rPr lang="pt-BR" dirty="0" err="1"/>
              <a:t>Postgres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. </a:t>
            </a:r>
            <a:r>
              <a:rPr lang="pt-BR" dirty="0" err="1"/>
              <a:t>Openapi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9F23E82-E3B3-8945-85BB-EFF7D4801E7D}"/>
              </a:ext>
            </a:extLst>
          </p:cNvPr>
          <p:cNvSpPr txBox="1"/>
          <p:nvPr/>
        </p:nvSpPr>
        <p:spPr>
          <a:xfrm>
            <a:off x="6112701" y="24300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1127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32C77-82AC-7549-A167-4B30D844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SPRING boot </a:t>
            </a:r>
            <a:r>
              <a:rPr lang="pt-BR" dirty="0" err="1"/>
              <a:t>x</a:t>
            </a:r>
            <a:r>
              <a:rPr lang="pt-BR" dirty="0"/>
              <a:t> </a:t>
            </a:r>
            <a:r>
              <a:rPr lang="pt-BR" dirty="0" err="1"/>
              <a:t>quarkus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2BB9AB-6D0C-D64F-88E8-46C64CEB1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Comparativos utilizando a ferramenta </a:t>
            </a:r>
            <a:r>
              <a:rPr lang="pt-BR" dirty="0" err="1"/>
              <a:t>VisualVM</a:t>
            </a:r>
            <a:endParaRPr lang="pt-BR" dirty="0"/>
          </a:p>
          <a:p>
            <a:endParaRPr lang="pt-BR" dirty="0"/>
          </a:p>
          <a:p>
            <a:r>
              <a:rPr lang="pt-BR" dirty="0"/>
              <a:t>Memória</a:t>
            </a:r>
          </a:p>
          <a:p>
            <a:r>
              <a:rPr lang="pt-BR" dirty="0"/>
              <a:t>CPU</a:t>
            </a:r>
          </a:p>
          <a:p>
            <a:r>
              <a:rPr lang="pt-BR" dirty="0"/>
              <a:t>Threads</a:t>
            </a:r>
          </a:p>
          <a:p>
            <a:r>
              <a:rPr lang="pt-BR" dirty="0"/>
              <a:t>Classes Carregadas</a:t>
            </a:r>
          </a:p>
        </p:txBody>
      </p:sp>
    </p:spTree>
    <p:extLst>
      <p:ext uri="{BB962C8B-B14F-4D97-AF65-F5344CB8AC3E}">
        <p14:creationId xmlns:p14="http://schemas.microsoft.com/office/powerpoint/2010/main" val="1701189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32C77-82AC-7549-A167-4B30D844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Spring boot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B197C28-BA9F-6642-A5E9-7ED67B1DE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67" y="2193924"/>
            <a:ext cx="11382633" cy="4664075"/>
          </a:xfrm>
        </p:spPr>
      </p:pic>
    </p:spTree>
    <p:extLst>
      <p:ext uri="{BB962C8B-B14F-4D97-AF65-F5344CB8AC3E}">
        <p14:creationId xmlns:p14="http://schemas.microsoft.com/office/powerpoint/2010/main" val="4272093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32C77-82AC-7549-A167-4B30D844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Quarkus</a:t>
            </a:r>
            <a:r>
              <a:rPr lang="pt-BR" dirty="0"/>
              <a:t> JVM</a:t>
            </a:r>
          </a:p>
        </p:txBody>
      </p:sp>
      <p:pic>
        <p:nvPicPr>
          <p:cNvPr id="23" name="Espaço Reservado para Conteúdo 22">
            <a:extLst>
              <a:ext uri="{FF2B5EF4-FFF2-40B4-BE49-F238E27FC236}">
                <a16:creationId xmlns:a16="http://schemas.microsoft.com/office/drawing/2014/main" id="{37DD5B2E-4B96-3E49-95DF-4D55C5DA1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54" y="2193925"/>
            <a:ext cx="11407346" cy="4664075"/>
          </a:xfrm>
        </p:spPr>
      </p:pic>
    </p:spTree>
    <p:extLst>
      <p:ext uri="{BB962C8B-B14F-4D97-AF65-F5344CB8AC3E}">
        <p14:creationId xmlns:p14="http://schemas.microsoft.com/office/powerpoint/2010/main" val="4267143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32C77-82AC-7549-A167-4B30D844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SPRING boot </a:t>
            </a:r>
            <a:r>
              <a:rPr lang="pt-BR" dirty="0" err="1"/>
              <a:t>x</a:t>
            </a:r>
            <a:r>
              <a:rPr lang="pt-BR" dirty="0"/>
              <a:t> </a:t>
            </a:r>
            <a:r>
              <a:rPr lang="pt-BR" dirty="0" err="1"/>
              <a:t>quarkus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2BB9AB-6D0C-D64F-88E8-46C64CEB1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Comparativos tamanho do </a:t>
            </a:r>
            <a:r>
              <a:rPr lang="pt-BR" dirty="0" err="1"/>
              <a:t>jar</a:t>
            </a:r>
            <a:r>
              <a:rPr lang="pt-BR" dirty="0"/>
              <a:t> gerado</a:t>
            </a:r>
          </a:p>
          <a:p>
            <a:endParaRPr lang="pt-BR" dirty="0"/>
          </a:p>
          <a:p>
            <a:r>
              <a:rPr lang="pt-BR" dirty="0"/>
              <a:t>Tamanho </a:t>
            </a:r>
            <a:r>
              <a:rPr lang="pt-BR" dirty="0" err="1"/>
              <a:t>Quarkus</a:t>
            </a:r>
            <a:r>
              <a:rPr lang="pt-BR" dirty="0"/>
              <a:t> 3,2 MB</a:t>
            </a:r>
          </a:p>
          <a:p>
            <a:r>
              <a:rPr lang="pt-BR" dirty="0"/>
              <a:t>Tamanho Spring Boot 42 MB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9F23E82-E3B3-8945-85BB-EFF7D4801E7D}"/>
              </a:ext>
            </a:extLst>
          </p:cNvPr>
          <p:cNvSpPr txBox="1"/>
          <p:nvPr/>
        </p:nvSpPr>
        <p:spPr>
          <a:xfrm>
            <a:off x="6112701" y="24300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4485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4CD90-84D9-DE4D-B547-49172351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533" y="764373"/>
            <a:ext cx="8610600" cy="1293028"/>
          </a:xfrm>
        </p:spPr>
        <p:txBody>
          <a:bodyPr/>
          <a:lstStyle/>
          <a:p>
            <a:r>
              <a:rPr lang="pt-BR" dirty="0"/>
              <a:t>Pontos principais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DE3E59-9F43-5248-826A-89990DA00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Criado pelo </a:t>
            </a:r>
            <a:r>
              <a:rPr lang="pt-BR" dirty="0" err="1"/>
              <a:t>Red</a:t>
            </a:r>
            <a:r>
              <a:rPr lang="pt-BR" dirty="0"/>
              <a:t> </a:t>
            </a:r>
            <a:r>
              <a:rPr lang="pt-BR" dirty="0" err="1"/>
              <a:t>Hat</a:t>
            </a:r>
            <a:r>
              <a:rPr lang="pt-BR" dirty="0"/>
              <a:t> no final de 2018 Open </a:t>
            </a:r>
            <a:r>
              <a:rPr lang="pt-BR" dirty="0" err="1"/>
              <a:t>Source</a:t>
            </a: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>
                <a:hlinkClick r:id="rId2"/>
              </a:rPr>
              <a:t>https://quarkus.io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É um framework Java nativo </a:t>
            </a:r>
            <a:r>
              <a:rPr lang="pt-BR" dirty="0" err="1"/>
              <a:t>Kubernetes</a:t>
            </a:r>
            <a:r>
              <a:rPr lang="pt-BR" dirty="0"/>
              <a:t> que fornece uma rápida inicialização e baixo consumo de memória.</a:t>
            </a:r>
          </a:p>
          <a:p>
            <a:endParaRPr lang="pt-BR" dirty="0"/>
          </a:p>
          <a:p>
            <a:r>
              <a:rPr lang="pt-BR" dirty="0"/>
              <a:t>Visa trazer o Java para a era do desenvolvimento </a:t>
            </a:r>
            <a:r>
              <a:rPr lang="pt-BR" dirty="0" err="1"/>
              <a:t>Cloud</a:t>
            </a:r>
            <a:r>
              <a:rPr lang="pt-BR" dirty="0"/>
              <a:t> </a:t>
            </a:r>
            <a:r>
              <a:rPr lang="pt-BR" dirty="0" err="1"/>
              <a:t>Native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Fornece os modelos de programação imperativo e reativo juntos, aproveitando uma série de bibliotecas que já são usadas pela comunidade, tais como, </a:t>
            </a:r>
            <a:r>
              <a:rPr lang="pt-BR" dirty="0" err="1"/>
              <a:t>Vert.x</a:t>
            </a:r>
            <a:r>
              <a:rPr lang="pt-BR" dirty="0"/>
              <a:t>, </a:t>
            </a:r>
            <a:r>
              <a:rPr lang="pt-BR" dirty="0" err="1"/>
              <a:t>Hibernate</a:t>
            </a:r>
            <a:r>
              <a:rPr lang="pt-BR" dirty="0"/>
              <a:t>, e </a:t>
            </a:r>
            <a:r>
              <a:rPr lang="pt-BR" dirty="0" err="1"/>
              <a:t>MicroProfile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2645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32C77-82AC-7549-A167-4B30D844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SPRING boot </a:t>
            </a:r>
            <a:r>
              <a:rPr lang="pt-BR" dirty="0" err="1"/>
              <a:t>x</a:t>
            </a:r>
            <a:r>
              <a:rPr lang="pt-BR" dirty="0"/>
              <a:t> </a:t>
            </a:r>
            <a:r>
              <a:rPr lang="pt-BR" dirty="0" err="1"/>
              <a:t>quarkus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2BB9AB-6D0C-D64F-88E8-46C64CEB1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Comparativos start da aplicação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Tempo </a:t>
            </a:r>
            <a:r>
              <a:rPr lang="pt-BR" dirty="0" err="1"/>
              <a:t>Quarkus</a:t>
            </a:r>
            <a:r>
              <a:rPr lang="pt-BR" dirty="0"/>
              <a:t>  JVM 3,181 </a:t>
            </a:r>
            <a:r>
              <a:rPr lang="pt-BR" dirty="0" err="1"/>
              <a:t>ms</a:t>
            </a:r>
            <a:endParaRPr lang="pt-BR" dirty="0"/>
          </a:p>
          <a:p>
            <a:r>
              <a:rPr lang="pt-BR" dirty="0"/>
              <a:t>Tempo </a:t>
            </a:r>
            <a:r>
              <a:rPr lang="pt-BR" dirty="0" err="1"/>
              <a:t>Quarkus</a:t>
            </a:r>
            <a:r>
              <a:rPr lang="pt-BR" dirty="0"/>
              <a:t>  </a:t>
            </a:r>
            <a:r>
              <a:rPr lang="pt-BR" dirty="0" err="1"/>
              <a:t>GraalVM</a:t>
            </a:r>
            <a:r>
              <a:rPr lang="pt-BR" dirty="0"/>
              <a:t> 0,101 </a:t>
            </a:r>
            <a:r>
              <a:rPr lang="pt-BR" dirty="0" err="1"/>
              <a:t>ms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Tempo Spring Boot  7,4 </a:t>
            </a:r>
            <a:r>
              <a:rPr lang="pt-BR" dirty="0" err="1"/>
              <a:t>ms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6470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32C77-82AC-7549-A167-4B30D844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Tenho que usar </a:t>
            </a:r>
            <a:r>
              <a:rPr lang="pt-BR" dirty="0" err="1"/>
              <a:t>cdi</a:t>
            </a:r>
            <a:r>
              <a:rPr lang="pt-BR" dirty="0"/>
              <a:t> ou </a:t>
            </a:r>
            <a:r>
              <a:rPr lang="pt-BR" dirty="0" err="1"/>
              <a:t>jax-rs</a:t>
            </a:r>
            <a:r>
              <a:rPr lang="pt-BR" dirty="0"/>
              <a:t>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6DC483-B590-A74A-8C5B-DB0E5FA87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6008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32C77-82AC-7549-A167-4B30D844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cOMPATIBILIDADE</a:t>
            </a:r>
            <a:r>
              <a:rPr lang="pt-BR" dirty="0"/>
              <a:t> COM SPRING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A81C10F-E954-C24D-A075-CE2A6D856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057401"/>
            <a:ext cx="10820400" cy="4042774"/>
          </a:xfrm>
        </p:spPr>
      </p:pic>
    </p:spTree>
    <p:extLst>
      <p:ext uri="{BB962C8B-B14F-4D97-AF65-F5344CB8AC3E}">
        <p14:creationId xmlns:p14="http://schemas.microsoft.com/office/powerpoint/2010/main" val="4037650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50133-42AF-C443-BC82-26156D62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348D3C-5A00-354C-A338-207AFC036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err="1"/>
              <a:t>Api</a:t>
            </a:r>
            <a:r>
              <a:rPr lang="pt-BR" dirty="0"/>
              <a:t> </a:t>
            </a:r>
            <a:r>
              <a:rPr lang="pt-BR" dirty="0" err="1"/>
              <a:t>Rest</a:t>
            </a:r>
            <a:r>
              <a:rPr lang="pt-BR" dirty="0"/>
              <a:t> de Clientes com </a:t>
            </a:r>
          </a:p>
          <a:p>
            <a:r>
              <a:rPr lang="pt-BR" dirty="0" err="1"/>
              <a:t>quarkus-resteasy</a:t>
            </a:r>
            <a:endParaRPr lang="pt-BR" dirty="0"/>
          </a:p>
          <a:p>
            <a:r>
              <a:rPr lang="pt-BR" dirty="0" err="1"/>
              <a:t>quarkus-resteasy-jsonb</a:t>
            </a:r>
            <a:r>
              <a:rPr lang="pt-BR" dirty="0"/>
              <a:t> </a:t>
            </a:r>
          </a:p>
          <a:p>
            <a:r>
              <a:rPr lang="pt-BR" dirty="0" err="1"/>
              <a:t>quarkus-jdbc-postgresql</a:t>
            </a:r>
            <a:endParaRPr lang="pt-BR" dirty="0"/>
          </a:p>
          <a:p>
            <a:r>
              <a:rPr lang="pt-BR" dirty="0" err="1"/>
              <a:t>quarkus-hibernate-orm-panache</a:t>
            </a:r>
            <a:endParaRPr lang="pt-BR" dirty="0"/>
          </a:p>
          <a:p>
            <a:r>
              <a:rPr lang="pt-BR" dirty="0" err="1"/>
              <a:t>quarkus-hibernate-validator</a:t>
            </a:r>
            <a:endParaRPr lang="pt-BR" dirty="0"/>
          </a:p>
          <a:p>
            <a:r>
              <a:rPr lang="pt-BR" dirty="0" err="1"/>
              <a:t>quarkus-smallrye-openapi</a:t>
            </a:r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6639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50133-42AF-C443-BC82-26156D62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Próximos passos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348D3C-5A00-354C-A338-207AFC036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/>
              <a:t>APIS costumam ter 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Segurança [* </a:t>
            </a:r>
            <a:r>
              <a:rPr lang="pt-BR" dirty="0" err="1"/>
              <a:t>Keycloak</a:t>
            </a:r>
            <a:r>
              <a:rPr lang="pt-BR" dirty="0"/>
              <a:t>, JWT, Outh2]</a:t>
            </a:r>
          </a:p>
          <a:p>
            <a:r>
              <a:rPr lang="pt-BR" dirty="0"/>
              <a:t>Monitoramento [</a:t>
            </a:r>
            <a:r>
              <a:rPr lang="pt-BR" dirty="0" err="1"/>
              <a:t>Prometheus</a:t>
            </a:r>
            <a:r>
              <a:rPr lang="pt-BR" dirty="0"/>
              <a:t>, </a:t>
            </a:r>
            <a:r>
              <a:rPr lang="pt-BR" dirty="0" err="1"/>
              <a:t>Grafana</a:t>
            </a:r>
            <a:r>
              <a:rPr lang="pt-BR" dirty="0"/>
              <a:t>, Jaeger]</a:t>
            </a:r>
          </a:p>
          <a:p>
            <a:r>
              <a:rPr lang="pt-BR" dirty="0"/>
              <a:t>Cache</a:t>
            </a:r>
          </a:p>
          <a:p>
            <a:r>
              <a:rPr lang="pt-BR" dirty="0" err="1"/>
              <a:t>Schedulers</a:t>
            </a:r>
            <a:endParaRPr lang="pt-BR" dirty="0"/>
          </a:p>
          <a:p>
            <a:r>
              <a:rPr lang="pt-BR" dirty="0"/>
              <a:t>Logs [</a:t>
            </a:r>
            <a:r>
              <a:rPr lang="pt-BR" dirty="0" err="1"/>
              <a:t>Graylog</a:t>
            </a:r>
            <a:r>
              <a:rPr lang="pt-BR" dirty="0"/>
              <a:t>]</a:t>
            </a:r>
          </a:p>
          <a:p>
            <a:r>
              <a:rPr lang="pt-BR" dirty="0"/>
              <a:t>Tolerância a Falhas [</a:t>
            </a:r>
            <a:r>
              <a:rPr lang="pt-BR" dirty="0" err="1"/>
              <a:t>smallrye-fault-tolerance</a:t>
            </a:r>
            <a:r>
              <a:rPr lang="pt-BR" dirty="0"/>
              <a:t>]</a:t>
            </a:r>
          </a:p>
          <a:p>
            <a:r>
              <a:rPr lang="pt-BR" dirty="0"/>
              <a:t>Programação Reativa [</a:t>
            </a:r>
            <a:r>
              <a:rPr lang="pt-BR" dirty="0" err="1"/>
              <a:t>Vert.x</a:t>
            </a:r>
            <a:r>
              <a:rPr lang="pt-BR" dirty="0"/>
              <a:t>]</a:t>
            </a:r>
          </a:p>
          <a:p>
            <a:r>
              <a:rPr lang="pt-BR" dirty="0"/>
              <a:t>Mensageria [Kafka, Kafka </a:t>
            </a:r>
            <a:r>
              <a:rPr lang="pt-BR" dirty="0" err="1"/>
              <a:t>Streams</a:t>
            </a:r>
            <a:r>
              <a:rPr lang="pt-BR" dirty="0"/>
              <a:t>, Kafka Conector, AMQP, JMS] </a:t>
            </a:r>
          </a:p>
          <a:p>
            <a:r>
              <a:rPr lang="pt-BR" dirty="0"/>
              <a:t>Bancos </a:t>
            </a:r>
            <a:r>
              <a:rPr lang="pt-BR" dirty="0" err="1"/>
              <a:t>noSQL</a:t>
            </a:r>
            <a:r>
              <a:rPr lang="pt-BR" dirty="0"/>
              <a:t> [</a:t>
            </a:r>
            <a:r>
              <a:rPr lang="pt-BR" dirty="0" err="1"/>
              <a:t>mongoDB</a:t>
            </a:r>
            <a:r>
              <a:rPr lang="pt-BR" dirty="0"/>
              <a:t>, </a:t>
            </a:r>
            <a:r>
              <a:rPr lang="pt-BR" dirty="0" err="1"/>
              <a:t>dynamoDB</a:t>
            </a:r>
            <a:r>
              <a:rPr lang="pt-BR" dirty="0"/>
              <a:t>, neo4j]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8798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Obrigado!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pt-BR" dirty="0">
              <a:hlinkClick r:id="rId2"/>
            </a:endParaRPr>
          </a:p>
          <a:p>
            <a:pPr algn="ctr"/>
            <a:r>
              <a:rPr lang="pt-BR" dirty="0">
                <a:hlinkClick r:id="rId3"/>
              </a:rPr>
              <a:t>https://github.com/fabiopedrosa1980/poc-quarkus.git</a:t>
            </a:r>
            <a:r>
              <a:rPr lang="pt-BR" dirty="0"/>
              <a:t> </a:t>
            </a:r>
          </a:p>
          <a:p>
            <a:pPr algn="ctr"/>
            <a:r>
              <a:rPr lang="pt-BR" dirty="0" err="1"/>
              <a:t>Branch</a:t>
            </a:r>
            <a:r>
              <a:rPr lang="pt-BR" dirty="0"/>
              <a:t> </a:t>
            </a:r>
            <a:r>
              <a:rPr lang="pt-BR" dirty="0" err="1"/>
              <a:t>apresentacao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222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4CD90-84D9-DE4D-B547-49172351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533" y="764373"/>
            <a:ext cx="8610600" cy="1293028"/>
          </a:xfrm>
        </p:spPr>
        <p:txBody>
          <a:bodyPr/>
          <a:lstStyle/>
          <a:p>
            <a:r>
              <a:rPr lang="pt-BR" dirty="0"/>
              <a:t>Tradicional </a:t>
            </a:r>
            <a:r>
              <a:rPr lang="pt-BR" dirty="0" err="1"/>
              <a:t>x</a:t>
            </a:r>
            <a:r>
              <a:rPr lang="pt-BR" dirty="0"/>
              <a:t> </a:t>
            </a:r>
            <a:r>
              <a:rPr lang="pt-BR" dirty="0" err="1"/>
              <a:t>Cloud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4A068BA3-57C8-F949-8B03-778B0B70D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6030648"/>
              </p:ext>
            </p:extLst>
          </p:nvPr>
        </p:nvGraphicFramePr>
        <p:xfrm>
          <a:off x="685800" y="2193925"/>
          <a:ext cx="10820400" cy="422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6800">
                  <a:extLst>
                    <a:ext uri="{9D8B030D-6E8A-4147-A177-3AD203B41FA5}">
                      <a16:colId xmlns:a16="http://schemas.microsoft.com/office/drawing/2014/main" val="1365429205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655604957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653200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Tradicional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Cloud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Native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024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Foco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Longevidade e Estabilidade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Time </a:t>
                      </a:r>
                      <a:r>
                        <a:rPr lang="pt-BR" dirty="0" err="1"/>
                        <a:t>to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market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395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Metodologia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Waterfall</a:t>
                      </a:r>
                      <a:r>
                        <a:rPr lang="pt-BR" dirty="0"/>
                        <a:t> , </a:t>
                      </a:r>
                      <a:r>
                        <a:rPr lang="pt-BR" dirty="0" err="1"/>
                        <a:t>Semi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Agil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Agil</a:t>
                      </a:r>
                      <a:r>
                        <a:rPr lang="pt-BR" dirty="0"/>
                        <a:t> e </a:t>
                      </a:r>
                      <a:r>
                        <a:rPr lang="pt-BR" dirty="0" err="1"/>
                        <a:t>Devops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259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Times isolados de </a:t>
                      </a:r>
                      <a:r>
                        <a:rPr lang="pt-BR" dirty="0" err="1"/>
                        <a:t>Dev</a:t>
                      </a:r>
                      <a:r>
                        <a:rPr lang="pt-BR" dirty="0"/>
                        <a:t>, </a:t>
                      </a:r>
                      <a:r>
                        <a:rPr lang="pt-BR" dirty="0" err="1"/>
                        <a:t>Ops</a:t>
                      </a:r>
                      <a:r>
                        <a:rPr lang="pt-BR" dirty="0"/>
                        <a:t>, Segurança, QA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Times </a:t>
                      </a:r>
                      <a:r>
                        <a:rPr lang="pt-BR" dirty="0" err="1"/>
                        <a:t>Coloborativos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814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Ciclos de Entrega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Longo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Pequeno e contínuo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78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Arquitetura da Aplicação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Altamente acoplada, </a:t>
                      </a:r>
                      <a:r>
                        <a:rPr lang="pt-BR" dirty="0" err="1"/>
                        <a:t>Monolitos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Baixo acoplada, </a:t>
                      </a:r>
                      <a:r>
                        <a:rPr lang="pt-BR" dirty="0" err="1"/>
                        <a:t>Microserviços</a:t>
                      </a:r>
                      <a:r>
                        <a:rPr lang="pt-BR" dirty="0"/>
                        <a:t>,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783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Infraestrutua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Centralizada em Servidor, Pensada para </a:t>
                      </a:r>
                      <a:r>
                        <a:rPr lang="pt-BR" dirty="0" err="1"/>
                        <a:t>On-Premise</a:t>
                      </a:r>
                      <a:r>
                        <a:rPr lang="pt-BR" dirty="0"/>
                        <a:t>, Dependente da Infra, Escalável Verticalmente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Centralizada em Containers</a:t>
                      </a:r>
                    </a:p>
                    <a:p>
                      <a:r>
                        <a:rPr lang="pt-BR" dirty="0"/>
                        <a:t>Desenvolvida para Nuvem, Escalável Horizontalmente,</a:t>
                      </a:r>
                    </a:p>
                    <a:p>
                      <a:r>
                        <a:rPr lang="pt-BR" dirty="0"/>
                        <a:t>Capacidade sob Demanda</a:t>
                      </a:r>
                    </a:p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728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887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4CD90-84D9-DE4D-B547-49172351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533" y="764373"/>
            <a:ext cx="8610600" cy="1293028"/>
          </a:xfrm>
        </p:spPr>
        <p:txBody>
          <a:bodyPr/>
          <a:lstStyle/>
          <a:p>
            <a:r>
              <a:rPr lang="pt-BR" dirty="0" err="1"/>
              <a:t>Cloud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</p:txBody>
      </p:sp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2F3D89C9-500E-7548-B662-814B785CA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3107" y="2193925"/>
            <a:ext cx="8305577" cy="4357187"/>
          </a:xfrm>
        </p:spPr>
      </p:pic>
    </p:spTree>
    <p:extLst>
      <p:ext uri="{BB962C8B-B14F-4D97-AF65-F5344CB8AC3E}">
        <p14:creationId xmlns:p14="http://schemas.microsoft.com/office/powerpoint/2010/main" val="1917340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INTEGRA COM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0FFED65-8A84-464E-9B8B-8FB8EE2F8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62981"/>
            <a:ext cx="12100142" cy="4501074"/>
          </a:xfrm>
        </p:spPr>
      </p:pic>
    </p:spTree>
    <p:extLst>
      <p:ext uri="{BB962C8B-B14F-4D97-AF65-F5344CB8AC3E}">
        <p14:creationId xmlns:p14="http://schemas.microsoft.com/office/powerpoint/2010/main" val="2318758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50133-42AF-C443-BC82-26156D62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Starter simplificado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2157529-8868-0049-8CFB-842B2E80A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655" y="2193925"/>
            <a:ext cx="10133555" cy="4664075"/>
          </a:xfrm>
        </p:spPr>
      </p:pic>
    </p:spTree>
    <p:extLst>
      <p:ext uri="{BB962C8B-B14F-4D97-AF65-F5344CB8AC3E}">
        <p14:creationId xmlns:p14="http://schemas.microsoft.com/office/powerpoint/2010/main" val="101724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50133-42AF-C443-BC82-26156D62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Starter simplificado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B0C9DB-359E-A942-8659-1676BF2A6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Por linha de comado via </a:t>
            </a:r>
            <a:r>
              <a:rPr lang="pt-BR" dirty="0" err="1"/>
              <a:t>Maven</a:t>
            </a:r>
            <a:r>
              <a:rPr lang="pt-BR" dirty="0"/>
              <a:t> Linux/Mac</a:t>
            </a:r>
          </a:p>
          <a:p>
            <a:pPr marL="0" indent="0">
              <a:buNone/>
            </a:pPr>
            <a:r>
              <a:rPr lang="pt-BR" dirty="0" err="1"/>
              <a:t>mvn</a:t>
            </a:r>
            <a:r>
              <a:rPr lang="pt-BR" dirty="0"/>
              <a:t> io.quarkus:quarkus-maven-plugin:1.5.0.Final:create \ </a:t>
            </a:r>
          </a:p>
          <a:p>
            <a:pPr marL="0" indent="0">
              <a:buNone/>
            </a:pPr>
            <a:r>
              <a:rPr lang="pt-BR" dirty="0"/>
              <a:t>-</a:t>
            </a:r>
            <a:r>
              <a:rPr lang="pt-BR" dirty="0" err="1"/>
              <a:t>DprojectGroupId</a:t>
            </a:r>
            <a:r>
              <a:rPr lang="pt-BR" dirty="0"/>
              <a:t>=</a:t>
            </a:r>
            <a:r>
              <a:rPr lang="pt-BR" dirty="0" err="1"/>
              <a:t>org.acme</a:t>
            </a:r>
            <a:r>
              <a:rPr lang="pt-BR" dirty="0"/>
              <a:t> \ </a:t>
            </a:r>
          </a:p>
          <a:p>
            <a:pPr marL="0" indent="0">
              <a:buNone/>
            </a:pPr>
            <a:r>
              <a:rPr lang="pt-BR" dirty="0"/>
              <a:t>-</a:t>
            </a:r>
            <a:r>
              <a:rPr lang="pt-BR" dirty="0" err="1"/>
              <a:t>DprojectArtifactId</a:t>
            </a:r>
            <a:r>
              <a:rPr lang="pt-BR" dirty="0"/>
              <a:t>=</a:t>
            </a:r>
            <a:r>
              <a:rPr lang="pt-BR" dirty="0" err="1"/>
              <a:t>getting-started</a:t>
            </a:r>
            <a:r>
              <a:rPr lang="pt-BR" dirty="0"/>
              <a:t> \ </a:t>
            </a:r>
          </a:p>
          <a:p>
            <a:pPr marL="0" indent="0">
              <a:buNone/>
            </a:pPr>
            <a:r>
              <a:rPr lang="pt-BR" dirty="0"/>
              <a:t>-</a:t>
            </a:r>
            <a:r>
              <a:rPr lang="pt-BR" dirty="0" err="1"/>
              <a:t>DclassName</a:t>
            </a:r>
            <a:r>
              <a:rPr lang="pt-BR" dirty="0"/>
              <a:t>="</a:t>
            </a:r>
            <a:r>
              <a:rPr lang="pt-BR" dirty="0" err="1"/>
              <a:t>org.acme.getting.started.GreetingResource</a:t>
            </a:r>
            <a:r>
              <a:rPr lang="pt-BR" dirty="0"/>
              <a:t>" \ </a:t>
            </a:r>
          </a:p>
          <a:p>
            <a:pPr marL="0" indent="0">
              <a:buNone/>
            </a:pPr>
            <a:r>
              <a:rPr lang="pt-BR" dirty="0"/>
              <a:t>-</a:t>
            </a:r>
            <a:r>
              <a:rPr lang="pt-BR" dirty="0" err="1"/>
              <a:t>Dpath</a:t>
            </a:r>
            <a:r>
              <a:rPr lang="pt-BR" dirty="0"/>
              <a:t>="/</a:t>
            </a:r>
            <a:r>
              <a:rPr lang="pt-BR" dirty="0" err="1"/>
              <a:t>hello</a:t>
            </a:r>
            <a:r>
              <a:rPr lang="pt-BR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99211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50133-42AF-C443-BC82-26156D62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Starter simplificado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B0C9DB-359E-A942-8659-1676BF2A6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Por linha de comado via Windows não usar /</a:t>
            </a:r>
          </a:p>
          <a:p>
            <a:pPr marL="0" indent="0">
              <a:buNone/>
            </a:pPr>
            <a:r>
              <a:rPr lang="pt-BR" dirty="0" err="1"/>
              <a:t>mvn</a:t>
            </a:r>
            <a:r>
              <a:rPr lang="pt-BR" dirty="0"/>
              <a:t> io.quarkus:quarkus-maven-plugin:1.5.0.Final:create </a:t>
            </a:r>
          </a:p>
          <a:p>
            <a:pPr marL="0" indent="0">
              <a:buNone/>
            </a:pPr>
            <a:r>
              <a:rPr lang="pt-BR" dirty="0"/>
              <a:t>-</a:t>
            </a:r>
            <a:r>
              <a:rPr lang="pt-BR" dirty="0" err="1"/>
              <a:t>DprojectGroupId</a:t>
            </a:r>
            <a:r>
              <a:rPr lang="pt-BR" dirty="0"/>
              <a:t>=</a:t>
            </a:r>
            <a:r>
              <a:rPr lang="pt-BR" dirty="0" err="1"/>
              <a:t>org.acme</a:t>
            </a: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/>
              <a:t>-</a:t>
            </a:r>
            <a:r>
              <a:rPr lang="pt-BR" dirty="0" err="1"/>
              <a:t>DprojectArtifactId</a:t>
            </a:r>
            <a:r>
              <a:rPr lang="pt-BR" dirty="0"/>
              <a:t>=</a:t>
            </a:r>
            <a:r>
              <a:rPr lang="pt-BR" dirty="0" err="1"/>
              <a:t>getting-started</a:t>
            </a: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/>
              <a:t>-</a:t>
            </a:r>
            <a:r>
              <a:rPr lang="pt-BR" dirty="0" err="1"/>
              <a:t>DclassName</a:t>
            </a:r>
            <a:r>
              <a:rPr lang="pt-BR" dirty="0"/>
              <a:t>="</a:t>
            </a:r>
            <a:r>
              <a:rPr lang="pt-BR" dirty="0" err="1"/>
              <a:t>org.acme.getting.started.GreetingResource</a:t>
            </a:r>
            <a:r>
              <a:rPr lang="pt-BR" dirty="0"/>
              <a:t>" </a:t>
            </a:r>
          </a:p>
          <a:p>
            <a:pPr marL="0" indent="0">
              <a:buNone/>
            </a:pPr>
            <a:r>
              <a:rPr lang="pt-BR" dirty="0"/>
              <a:t>-</a:t>
            </a:r>
            <a:r>
              <a:rPr lang="pt-BR" dirty="0" err="1"/>
              <a:t>Dpath</a:t>
            </a:r>
            <a:r>
              <a:rPr lang="pt-BR" dirty="0"/>
              <a:t>="/</a:t>
            </a:r>
            <a:r>
              <a:rPr lang="pt-BR" dirty="0" err="1"/>
              <a:t>hello</a:t>
            </a:r>
            <a:r>
              <a:rPr lang="pt-BR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69784386"/>
      </p:ext>
    </p:extLst>
  </p:cSld>
  <p:clrMapOvr>
    <a:masterClrMapping/>
  </p:clrMapOvr>
</p:sld>
</file>

<file path=ppt/theme/theme1.xml><?xml version="1.0" encoding="utf-8"?>
<a:theme xmlns:a="http://schemas.openxmlformats.org/drawingml/2006/main" name="Trilha de Vapor">
  <a:themeElements>
    <a:clrScheme name="Trilha de Vapor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ilha de Vapor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ilha de Vapor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{134E1685-B344-5B45-8264-06C6D9406ADD}tf10001079</Template>
  <TotalTime>1514</TotalTime>
  <Words>805</Words>
  <Application>Microsoft Macintosh PowerPoint</Application>
  <PresentationFormat>Widescreen</PresentationFormat>
  <Paragraphs>161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8" baseType="lpstr">
      <vt:lpstr>Arial</vt:lpstr>
      <vt:lpstr>Century Gothic</vt:lpstr>
      <vt:lpstr>Trilha de Vapor</vt:lpstr>
      <vt:lpstr>Sobre mim {{ Fabio Pedrosa }} </vt:lpstr>
      <vt:lpstr>Quarkus</vt:lpstr>
      <vt:lpstr>Pontos principais</vt:lpstr>
      <vt:lpstr>Tradicional x Cloud native</vt:lpstr>
      <vt:lpstr>Cloud native</vt:lpstr>
      <vt:lpstr>INTEGRA COM</vt:lpstr>
      <vt:lpstr>Starter simplificado</vt:lpstr>
      <vt:lpstr>Starter simplificado</vt:lpstr>
      <vt:lpstr>Starter simplificado</vt:lpstr>
      <vt:lpstr>VERSÕES</vt:lpstr>
      <vt:lpstr>Fique de olho</vt:lpstr>
      <vt:lpstr>COMPARATIVOS</vt:lpstr>
      <vt:lpstr>Pontos interessantes</vt:lpstr>
      <vt:lpstr>IMPERATIVO E REATIVO JUNTOS</vt:lpstr>
      <vt:lpstr>Dezenas de Extensões</vt:lpstr>
      <vt:lpstr>Mais Extensões</vt:lpstr>
      <vt:lpstr>Um pouco de código</vt:lpstr>
      <vt:lpstr>cdi</vt:lpstr>
      <vt:lpstr>Injeção de Dependência</vt:lpstr>
      <vt:lpstr>Testes </vt:lpstr>
      <vt:lpstr>Principais comandos </vt:lpstr>
      <vt:lpstr>Graalvm </vt:lpstr>
      <vt:lpstr>Configurando a Graalvm </vt:lpstr>
      <vt:lpstr>Imagem nativa</vt:lpstr>
      <vt:lpstr>SPRING boot x quarkus</vt:lpstr>
      <vt:lpstr>SPRING boot x quarkus</vt:lpstr>
      <vt:lpstr>Spring boot</vt:lpstr>
      <vt:lpstr>Quarkus JVM</vt:lpstr>
      <vt:lpstr>SPRING boot x quarkus</vt:lpstr>
      <vt:lpstr>SPRING boot x quarkus</vt:lpstr>
      <vt:lpstr>Tenho que usar cdi ou jax-rs?</vt:lpstr>
      <vt:lpstr>cOMPATIBILIDADE COM SPRING</vt:lpstr>
      <vt:lpstr>Demo</vt:lpstr>
      <vt:lpstr>Próximos passos</vt:lpstr>
      <vt:lpstr>Obrigado!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Fabio Pedrosa</dc:title>
  <dc:creator>Fabio Pedrosa</dc:creator>
  <cp:lastModifiedBy>Fabio Pedrosa</cp:lastModifiedBy>
  <cp:revision>153</cp:revision>
  <dcterms:created xsi:type="dcterms:W3CDTF">2019-11-21T18:13:01Z</dcterms:created>
  <dcterms:modified xsi:type="dcterms:W3CDTF">2020-06-03T21:19:57Z</dcterms:modified>
</cp:coreProperties>
</file>